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8" r:id="rId1"/>
  </p:sldMasterIdLst>
  <p:sldIdLst>
    <p:sldId id="256" r:id="rId2"/>
    <p:sldId id="294" r:id="rId3"/>
    <p:sldId id="259" r:id="rId4"/>
    <p:sldId id="258" r:id="rId5"/>
    <p:sldId id="277" r:id="rId6"/>
    <p:sldId id="293" r:id="rId7"/>
    <p:sldId id="262" r:id="rId8"/>
    <p:sldId id="295" r:id="rId9"/>
    <p:sldId id="292" r:id="rId10"/>
    <p:sldId id="278" r:id="rId11"/>
    <p:sldId id="279" r:id="rId12"/>
    <p:sldId id="280" r:id="rId13"/>
    <p:sldId id="290" r:id="rId14"/>
    <p:sldId id="282" r:id="rId15"/>
    <p:sldId id="281" r:id="rId16"/>
    <p:sldId id="287" r:id="rId17"/>
    <p:sldId id="286" r:id="rId18"/>
    <p:sldId id="261" r:id="rId19"/>
    <p:sldId id="276" r:id="rId20"/>
    <p:sldId id="283" r:id="rId21"/>
    <p:sldId id="289" r:id="rId22"/>
    <p:sldId id="284" r:id="rId23"/>
    <p:sldId id="285" r:id="rId24"/>
    <p:sldId id="288" r:id="rId25"/>
    <p:sldId id="275" r:id="rId26"/>
  </p:sldIdLst>
  <p:sldSz cx="9144000" cy="6858000" type="screen4x3"/>
  <p:notesSz cx="6858000" cy="9144000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23" d="100"/>
          <a:sy n="23" d="100"/>
        </p:scale>
        <p:origin x="1896" y="11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EA54AFE-5A00-4D91-B0E4-76DF230AEF29}" type="datetimeFigureOut">
              <a:rPr lang="fa-IR" smtClean="0"/>
              <a:t>03/05/1434</a:t>
            </a:fld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a-I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xStyles>
    <p:titleStyle>
      <a:lvl1pPr algn="l" defTabSz="914400" rtl="1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286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en.wikipedia.org/wiki/File:Descartes-reflex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8460942" cy="1512168"/>
          </a:xfrm>
        </p:spPr>
        <p:txBody>
          <a:bodyPr>
            <a:noAutofit/>
          </a:bodyPr>
          <a:lstStyle/>
          <a:p>
            <a:pPr algn="ctr" rtl="0"/>
            <a:r>
              <a:rPr lang="en-US" sz="4400" dirty="0" smtClean="0"/>
              <a:t>Human Pain and Suffering: Insights from Buddhism and Mind-Body Medicine</a:t>
            </a:r>
            <a:br>
              <a:rPr lang="en-US" sz="4400" dirty="0" smtClean="0"/>
            </a:br>
            <a:r>
              <a:rPr lang="en-US" sz="3200" dirty="0">
                <a:solidFill>
                  <a:schemeClr val="tx1"/>
                </a:solidFill>
              </a:rPr>
              <a:t>Ahmad </a:t>
            </a:r>
            <a:r>
              <a:rPr lang="en-US" sz="3200" dirty="0" err="1">
                <a:solidFill>
                  <a:schemeClr val="tx1"/>
                </a:solidFill>
              </a:rPr>
              <a:t>Sohrabi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smtClean="0">
                <a:solidFill>
                  <a:schemeClr val="tx1"/>
                </a:solidFill>
              </a:rPr>
              <a:t>PhD</a:t>
            </a:r>
            <a:r>
              <a:rPr lang="fa-IR" sz="3200" dirty="0">
                <a:solidFill>
                  <a:schemeClr val="tx1"/>
                </a:solidFill>
              </a:rPr>
              <a:t/>
            </a:r>
            <a:br>
              <a:rPr lang="fa-IR" sz="3200" dirty="0">
                <a:solidFill>
                  <a:schemeClr val="tx1"/>
                </a:solidFill>
              </a:rPr>
            </a:br>
            <a:endParaRPr lang="fa-IR" sz="2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5877272"/>
            <a:ext cx="8064896" cy="792088"/>
          </a:xfrm>
        </p:spPr>
        <p:txBody>
          <a:bodyPr>
            <a:normAutofit fontScale="85000" lnSpcReduction="20000"/>
          </a:bodyPr>
          <a:lstStyle/>
          <a:p>
            <a:pPr algn="ctr" rtl="0"/>
            <a:r>
              <a:rPr lang="en-US" sz="3000" b="1" dirty="0" smtClean="0">
                <a:latin typeface="Arial Black" pitchFamily="34" charset="0"/>
              </a:rPr>
              <a:t>5</a:t>
            </a:r>
            <a:r>
              <a:rPr lang="en-US" sz="3000" b="1" baseline="30000" dirty="0" smtClean="0">
                <a:latin typeface="Arial Black" pitchFamily="34" charset="0"/>
              </a:rPr>
              <a:t>th</a:t>
            </a:r>
            <a:r>
              <a:rPr lang="en-US" sz="3000" b="1" dirty="0" smtClean="0">
                <a:latin typeface="Arial Black" pitchFamily="34" charset="0"/>
              </a:rPr>
              <a:t> Mesopotamia Medical Congress, </a:t>
            </a:r>
            <a:r>
              <a:rPr lang="en-US" sz="3000" b="1" dirty="0" err="1" smtClean="0">
                <a:latin typeface="Arial Black" pitchFamily="34" charset="0"/>
              </a:rPr>
              <a:t>Slemani</a:t>
            </a:r>
            <a:r>
              <a:rPr lang="en-US" sz="3000" b="1" dirty="0" smtClean="0">
                <a:latin typeface="Arial Black" pitchFamily="34" charset="0"/>
              </a:rPr>
              <a:t>, 2013</a:t>
            </a:r>
            <a:endParaRPr lang="fa-IR" sz="3000" b="1" dirty="0"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658740"/>
            <a:ext cx="2664297" cy="17344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540818"/>
            <a:ext cx="2952328" cy="1852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8" y="3546630"/>
            <a:ext cx="2766428" cy="2044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00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384" y="26064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cure: Cognitive Therapy: CBT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 descr="http://acelebrationofwomen.org/wp-content/uploads/2012/11/cbt-triangl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760640" cy="4752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22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76721"/>
            <a:ext cx="7315200" cy="892039"/>
          </a:xfrm>
        </p:spPr>
        <p:txBody>
          <a:bodyPr/>
          <a:lstStyle/>
          <a:p>
            <a:r>
              <a:rPr lang="en-US" dirty="0" smtClean="0"/>
              <a:t>CBT for Chronic Diseases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41942" y="1484784"/>
            <a:ext cx="3460115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1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58679"/>
            <a:ext cx="7315200" cy="1154097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Integrating Buddhist/Mindfulness Based CBT (MBCT)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132856"/>
            <a:ext cx="6192688" cy="3539527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2800" dirty="0" smtClean="0"/>
              <a:t>Mindfulness: non-judgmental attention to present, moment by moment</a:t>
            </a:r>
          </a:p>
          <a:p>
            <a:pPr algn="l" rtl="0"/>
            <a:r>
              <a:rPr lang="en-US" sz="2800" dirty="0" err="1" smtClean="0"/>
              <a:t>Silenceness</a:t>
            </a:r>
            <a:r>
              <a:rPr lang="en-US" sz="2800" dirty="0" smtClean="0"/>
              <a:t> </a:t>
            </a:r>
            <a:r>
              <a:rPr lang="en-US" sz="2800" dirty="0"/>
              <a:t>sparse emptiness openness stillness </a:t>
            </a:r>
            <a:r>
              <a:rPr lang="en-US" sz="2800" dirty="0" smtClean="0"/>
              <a:t>spaciousness</a:t>
            </a:r>
          </a:p>
          <a:p>
            <a:pPr algn="l" rtl="0"/>
            <a:r>
              <a:rPr lang="en-US" sz="2800" dirty="0" err="1"/>
              <a:t>Thich</a:t>
            </a:r>
            <a:r>
              <a:rPr lang="en-US" sz="2800" dirty="0"/>
              <a:t> </a:t>
            </a:r>
            <a:r>
              <a:rPr lang="en-US" sz="2800" dirty="0" err="1"/>
              <a:t>Nhat</a:t>
            </a:r>
            <a:r>
              <a:rPr lang="en-US" sz="2800" dirty="0"/>
              <a:t> </a:t>
            </a:r>
            <a:r>
              <a:rPr lang="en-US" sz="2800" dirty="0" err="1" smtClean="0"/>
              <a:t>Hanh</a:t>
            </a:r>
            <a:r>
              <a:rPr lang="en-US" sz="2800" dirty="0" smtClean="0"/>
              <a:t>: </a:t>
            </a:r>
            <a:r>
              <a:rPr lang="en-US" sz="2800" dirty="0" err="1" smtClean="0"/>
              <a:t>interbeing</a:t>
            </a:r>
            <a:r>
              <a:rPr lang="en-US" sz="2800" dirty="0"/>
              <a:t>. </a:t>
            </a:r>
            <a:r>
              <a:rPr lang="en-US" sz="2800" dirty="0" err="1" smtClean="0"/>
              <a:t>Buddha:all</a:t>
            </a:r>
            <a:r>
              <a:rPr lang="en-US" sz="2800" dirty="0" smtClean="0"/>
              <a:t> </a:t>
            </a:r>
            <a:r>
              <a:rPr lang="en-US" sz="2800" dirty="0"/>
              <a:t>of his years of teaching could be encapsulated into the one sentence: “Nothing </a:t>
            </a:r>
            <a:r>
              <a:rPr lang="en-US" sz="2800" dirty="0" smtClean="0"/>
              <a:t>is </a:t>
            </a:r>
            <a:r>
              <a:rPr lang="en-US" sz="2800" dirty="0"/>
              <a:t>to be clung to as I, me, or mine.</a:t>
            </a:r>
          </a:p>
          <a:p>
            <a:pPr algn="l" rtl="0"/>
            <a:endParaRPr lang="fa-IR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84168" y="1196752"/>
            <a:ext cx="2906147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892480" cy="3539527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a combination of knowing and not </a:t>
            </a:r>
            <a:r>
              <a:rPr lang="en-US" sz="2800" dirty="0" smtClean="0"/>
              <a:t>knowing</a:t>
            </a:r>
          </a:p>
          <a:p>
            <a:pPr algn="l" rtl="0"/>
            <a:r>
              <a:rPr lang="en-US" sz="2800" dirty="0" err="1"/>
              <a:t>anicca</a:t>
            </a:r>
            <a:r>
              <a:rPr lang="en-US" sz="2800" dirty="0"/>
              <a:t>, </a:t>
            </a:r>
            <a:r>
              <a:rPr lang="en-US" sz="2800" dirty="0" err="1"/>
              <a:t>anatta</a:t>
            </a:r>
            <a:r>
              <a:rPr lang="en-US" sz="2800" dirty="0"/>
              <a:t>, </a:t>
            </a:r>
            <a:r>
              <a:rPr lang="en-US" sz="2800" dirty="0" err="1"/>
              <a:t>dukkha</a:t>
            </a:r>
            <a:r>
              <a:rPr lang="en-US" sz="2800" dirty="0"/>
              <a:t>, the </a:t>
            </a:r>
            <a:r>
              <a:rPr lang="en-US" sz="2800" dirty="0" err="1"/>
              <a:t>kelesas</a:t>
            </a:r>
            <a:r>
              <a:rPr lang="en-US" sz="2800" dirty="0"/>
              <a:t>, the </a:t>
            </a:r>
            <a:r>
              <a:rPr lang="en-US" sz="2800" dirty="0" smtClean="0"/>
              <a:t>four </a:t>
            </a:r>
            <a:r>
              <a:rPr lang="en-US" sz="2800" dirty="0"/>
              <a:t>foundations of </a:t>
            </a:r>
            <a:r>
              <a:rPr lang="en-US" sz="2800" dirty="0" smtClean="0"/>
              <a:t>mindfulness</a:t>
            </a:r>
          </a:p>
          <a:p>
            <a:pPr algn="l" rtl="0"/>
            <a:r>
              <a:rPr lang="en-US" sz="2800" dirty="0" smtClean="0"/>
              <a:t>the </a:t>
            </a:r>
            <a:r>
              <a:rPr lang="en-US" sz="2800" dirty="0"/>
              <a:t>four </a:t>
            </a:r>
            <a:r>
              <a:rPr lang="en-US" sz="2800" dirty="0" err="1"/>
              <a:t>immeasurables</a:t>
            </a:r>
            <a:r>
              <a:rPr lang="en-US" sz="2800" dirty="0"/>
              <a:t> (</a:t>
            </a:r>
            <a:r>
              <a:rPr lang="en-US" sz="2800" dirty="0" err="1"/>
              <a:t>Brama</a:t>
            </a:r>
            <a:r>
              <a:rPr lang="en-US" sz="2800" dirty="0"/>
              <a:t> </a:t>
            </a:r>
            <a:r>
              <a:rPr lang="en-US" sz="2800" dirty="0" err="1"/>
              <a:t>Viharas</a:t>
            </a:r>
            <a:r>
              <a:rPr lang="en-US" sz="2800" dirty="0"/>
              <a:t> — loving </a:t>
            </a:r>
            <a:r>
              <a:rPr lang="en-US" sz="2800" dirty="0" smtClean="0"/>
              <a:t>kindness</a:t>
            </a:r>
            <a:r>
              <a:rPr lang="en-US" sz="2800" dirty="0"/>
              <a:t>, compassion, empathic joy, and equanimity)</a:t>
            </a:r>
            <a:endParaRPr lang="fa-IR" sz="2800" dirty="0"/>
          </a:p>
        </p:txBody>
      </p:sp>
      <p:pic>
        <p:nvPicPr>
          <p:cNvPr id="4" name="Picture 8" descr="C:\Users\tany\Desktop\wsc2012\Dalai_Lama_Keck_fMRI2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573015"/>
            <a:ext cx="4481321" cy="3119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87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58679"/>
            <a:ext cx="7776864" cy="1154097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Mindfulness-Based Stress Reduction (MBCT)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55776" y="1268760"/>
            <a:ext cx="3105200" cy="53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385192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MBCT for Chronic </a:t>
            </a:r>
            <a:r>
              <a:rPr lang="en-US" dirty="0" err="1" smtClean="0"/>
              <a:t>Deseases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76672"/>
            <a:ext cx="4248472" cy="59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mindfulnation.org/wp-content/uploads/2012/10/Canc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2207895" cy="167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Trish\Documents\My Documents\MY DOCS\GENTLY TURNING TOWARDS\BOOK IN WRITING\katie final designs\3inarow final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" y="3356992"/>
            <a:ext cx="5943600" cy="2886520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09279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5364088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Helping Patients with </a:t>
            </a:r>
            <a:br>
              <a:rPr lang="en-US" dirty="0" smtClean="0"/>
            </a:br>
            <a:r>
              <a:rPr lang="en-US" dirty="0" smtClean="0"/>
              <a:t>Diabetes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80112" y="476672"/>
            <a:ext cx="3528392" cy="571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0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620688"/>
            <a:ext cx="5767536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Loving-kindness Meditation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769833"/>
            <a:ext cx="5616624" cy="3539527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Imaging loved one, self, others, difficult ones</a:t>
            </a:r>
          </a:p>
          <a:p>
            <a:endParaRPr lang="fa-IR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31632" y="260648"/>
            <a:ext cx="33123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9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744119"/>
            <a:ext cx="3298874" cy="884681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Meditation</a:t>
            </a:r>
            <a:endParaRPr lang="fa-IR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2924944"/>
            <a:ext cx="9108504" cy="3456384"/>
          </a:xfrm>
        </p:spPr>
        <p:txBody>
          <a:bodyPr>
            <a:noAutofit/>
          </a:bodyPr>
          <a:lstStyle/>
          <a:p>
            <a:pPr algn="l" rtl="0"/>
            <a:r>
              <a:rPr lang="en-US" sz="4000" dirty="0" smtClean="0"/>
              <a:t>fourteen </a:t>
            </a:r>
            <a:r>
              <a:rPr lang="en-US" sz="4000" dirty="0"/>
              <a:t>meditators </a:t>
            </a:r>
            <a:r>
              <a:rPr lang="en-US" sz="4000" dirty="0" smtClean="0"/>
              <a:t>were </a:t>
            </a:r>
            <a:r>
              <a:rPr lang="en-US" sz="4000" dirty="0"/>
              <a:t>doing breath meditation inside the MRI </a:t>
            </a:r>
            <a:r>
              <a:rPr lang="en-US" sz="4000" dirty="0" smtClean="0"/>
              <a:t>scanner (</a:t>
            </a:r>
            <a:r>
              <a:rPr lang="en-US" sz="4000" dirty="0" err="1" smtClean="0"/>
              <a:t>Hasenkamp</a:t>
            </a:r>
            <a:r>
              <a:rPr lang="en-US" sz="4000" dirty="0" smtClean="0"/>
              <a:t> et al., 2012) </a:t>
            </a:r>
            <a:endParaRPr lang="fa-IR" sz="4000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3144"/>
            <a:ext cx="3563888" cy="268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://0.tqn.com/d/taoism/1/0/0/-/-/-/yinYa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1" y="47888"/>
            <a:ext cx="2445007" cy="244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s3.amazonaws.com/entheos-conferences/assets/production/conferences/be_the_change/events/182/guest_photo/medium_large.jpg?136001833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056" y="4365104"/>
            <a:ext cx="1601073" cy="2374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0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332656"/>
            <a:ext cx="8568952" cy="1154097"/>
          </a:xfrm>
        </p:spPr>
        <p:txBody>
          <a:bodyPr>
            <a:noAutofit/>
          </a:bodyPr>
          <a:lstStyle/>
          <a:p>
            <a:pPr rtl="0"/>
            <a:r>
              <a:rPr lang="en-US" sz="3600" b="1" dirty="0" smtClean="0"/>
              <a:t>Insula is more activated by unfairness in meditator than non-meditators </a:t>
            </a:r>
            <a:endParaRPr lang="fa-IR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59" y="1945045"/>
            <a:ext cx="8408613" cy="465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theory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394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920" y="1544715"/>
            <a:ext cx="4377680" cy="1154097"/>
          </a:xfrm>
        </p:spPr>
        <p:txBody>
          <a:bodyPr/>
          <a:lstStyle/>
          <a:p>
            <a:r>
              <a:rPr lang="en-US" dirty="0" smtClean="0"/>
              <a:t>Mindful Education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 descr="Jon Kabat-Zinn on 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3528392" cy="381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hools kid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833681"/>
            <a:ext cx="5256584" cy="2505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39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908720"/>
            <a:ext cx="7315200" cy="1154097"/>
          </a:xfrm>
        </p:spPr>
        <p:txBody>
          <a:bodyPr/>
          <a:lstStyle/>
          <a:p>
            <a:r>
              <a:rPr lang="en-US" dirty="0" smtClean="0"/>
              <a:t>Mindfulness for Doctors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 descr="http://graphics8.nytimes.com/images/2012/11/27/health/27brod/27brod-tmagArticl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52936"/>
            <a:ext cx="5642610" cy="3114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779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315200" cy="1154097"/>
          </a:xfrm>
        </p:spPr>
        <p:txBody>
          <a:bodyPr/>
          <a:lstStyle/>
          <a:p>
            <a:r>
              <a:rPr lang="en-US" dirty="0" smtClean="0"/>
              <a:t>Mindfulness in Army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 descr="Jon Kabat-Zinn talks with Camp Zama personnel during a recent visit to the base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53328"/>
            <a:ext cx="4410710" cy="264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mindfulnation.org/wp-content/uploads/2013/01/Liz-Stanley-w-Marin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" y="2852936"/>
            <a:ext cx="4488893" cy="20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rine Cam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93333"/>
            <a:ext cx="4476750" cy="133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9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764704"/>
            <a:ext cx="5364088" cy="1154097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 and Interpersonal Relationship at Work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709285" y="476672"/>
            <a:ext cx="3434715" cy="517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0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44" y="1052736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Mindful Nation:</a:t>
            </a:r>
            <a:br>
              <a:rPr lang="en-US" dirty="0" smtClean="0"/>
            </a:br>
            <a:r>
              <a:rPr lang="en-US" dirty="0" smtClean="0"/>
              <a:t>Congressman </a:t>
            </a:r>
            <a:br>
              <a:rPr lang="en-US" dirty="0" smtClean="0"/>
            </a:br>
            <a:r>
              <a:rPr lang="en-US" dirty="0" smtClean="0"/>
              <a:t>Tim Ryan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 descr="http://s3.amazonaws.com/entheos-conferences/assets/production/conferences/be_the_change/events/188/guest_photo/medium_large.png?135829523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6" y="3140968"/>
            <a:ext cx="1590040" cy="158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mindfulnation.org/wp-content/uploads/2012/10/mindful_nation-171x30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6632"/>
            <a:ext cx="4032448" cy="655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7"/>
            <a:ext cx="3240360" cy="6480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824536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 smtClean="0"/>
              <a:t>Mindfulness can help in many areas from schools to hospitals and from workplace to government</a:t>
            </a:r>
          </a:p>
          <a:p>
            <a:pPr lvl="1" algn="l" rtl="0"/>
            <a:r>
              <a:rPr lang="en-US" sz="3200" dirty="0" smtClean="0"/>
              <a:t>affects the brain/mind, as shown by fMRI and </a:t>
            </a:r>
            <a:r>
              <a:rPr lang="en-US" sz="3200" dirty="0" err="1" smtClean="0"/>
              <a:t>behavioural</a:t>
            </a:r>
            <a:r>
              <a:rPr lang="en-US" sz="3200" dirty="0" smtClean="0"/>
              <a:t> data</a:t>
            </a:r>
          </a:p>
          <a:p>
            <a:pPr lvl="1" algn="l" rtl="0"/>
            <a:r>
              <a:rPr lang="en-US" sz="3200" dirty="0" smtClean="0"/>
              <a:t>has health and social benefits</a:t>
            </a:r>
          </a:p>
          <a:p>
            <a:pPr algn="l" rtl="0"/>
            <a:r>
              <a:rPr lang="en-US" sz="3600" dirty="0" smtClean="0"/>
              <a:t>So, </a:t>
            </a:r>
            <a:r>
              <a:rPr lang="en-US" sz="3600" dirty="0"/>
              <a:t>reducing pain and suffering in the whole nation</a:t>
            </a:r>
          </a:p>
        </p:txBody>
      </p:sp>
    </p:spTree>
    <p:extLst>
      <p:ext uri="{BB962C8B-B14F-4D97-AF65-F5344CB8AC3E}">
        <p14:creationId xmlns:p14="http://schemas.microsoft.com/office/powerpoint/2010/main" val="33595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7315200" cy="1154097"/>
          </a:xfrm>
        </p:spPr>
        <p:txBody>
          <a:bodyPr/>
          <a:lstStyle/>
          <a:p>
            <a:r>
              <a:rPr lang="en-US" dirty="0" smtClean="0"/>
              <a:t>Early mind-body views:</a:t>
            </a:r>
            <a:endParaRPr lang="fa-IR" dirty="0"/>
          </a:p>
        </p:txBody>
      </p:sp>
      <p:sp>
        <p:nvSpPr>
          <p:cNvPr id="4" name="Rectangle 3"/>
          <p:cNvSpPr/>
          <p:nvPr/>
        </p:nvSpPr>
        <p:spPr>
          <a:xfrm>
            <a:off x="107504" y="2052538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3200" dirty="0" smtClean="0"/>
              <a:t>Plato, Aristotle</a:t>
            </a:r>
          </a:p>
          <a:p>
            <a:pPr algn="l" rtl="0"/>
            <a:r>
              <a:rPr lang="en-US" sz="3200" dirty="0" smtClean="0"/>
              <a:t>Descartes:</a:t>
            </a:r>
          </a:p>
          <a:p>
            <a:pPr marL="45720" indent="0" algn="l" rtl="0">
              <a:buNone/>
            </a:pP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8" name="Picture 7" descr="H:\19-20aban2\new\Dualism_(philosophy_of_mind)_files\220px-Descartes-reflex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207408"/>
            <a:ext cx="2304257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ttp://www.student.nada.kth.se/~d89-bhe/eg/math/mid/Descartes.jpe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191347"/>
            <a:ext cx="2303145" cy="325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6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86268"/>
            <a:ext cx="90364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3200" dirty="0" smtClean="0"/>
              <a:t>“</a:t>
            </a:r>
            <a:r>
              <a:rPr lang="en-US" sz="3200" dirty="0"/>
              <a:t>The persuasive imagery of the Cartesian Theater keeps coming back to haunt us—laypeople and scientists alike—even after its ghostly dualism has been denounced and exorcized.”</a:t>
            </a:r>
          </a:p>
          <a:p>
            <a:pPr algn="l" rtl="0"/>
            <a:r>
              <a:rPr lang="en-US" sz="3200" dirty="0"/>
              <a:t>—Daniel </a:t>
            </a:r>
            <a:r>
              <a:rPr lang="en-US" sz="3200" dirty="0" smtClean="0"/>
              <a:t>Dennett</a:t>
            </a:r>
            <a:r>
              <a:rPr lang="en-US" sz="3200" dirty="0"/>
              <a:t> 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16632"/>
            <a:ext cx="482453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600" b="1" dirty="0" smtClean="0">
                <a:solidFill>
                  <a:schemeClr val="tx2"/>
                </a:solidFill>
              </a:rPr>
              <a:t>Homunculus:</a:t>
            </a:r>
            <a:endParaRPr lang="en-US" sz="3600" dirty="0"/>
          </a:p>
          <a:p>
            <a:pPr algn="ctr"/>
            <a:endParaRPr lang="fa-IR" sz="3600" b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30" y="66170"/>
            <a:ext cx="3456384" cy="232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790720"/>
            <a:ext cx="1424940" cy="1903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07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315200" cy="1154097"/>
          </a:xfrm>
        </p:spPr>
        <p:txBody>
          <a:bodyPr/>
          <a:lstStyle/>
          <a:p>
            <a:r>
              <a:rPr lang="en-US" dirty="0" smtClean="0"/>
              <a:t>Cognitive science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 descr="http://mindovermood.com/images/LOGO_02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4968552" cy="44644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873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89781"/>
            <a:ext cx="4396398" cy="4711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225" y="692696"/>
            <a:ext cx="4561774" cy="470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07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8640"/>
            <a:ext cx="9163454" cy="311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3683154"/>
            <a:ext cx="9124778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3800" dirty="0" smtClean="0"/>
              <a:t>When imagining a loved-one in pain, brain activation is similar to when ourselves in pain, but not when imagining a stranger </a:t>
            </a:r>
            <a:r>
              <a:rPr lang="en-US" sz="3800" dirty="0"/>
              <a:t>(Chang et al</a:t>
            </a:r>
            <a:r>
              <a:rPr lang="en-US" sz="3800" dirty="0" smtClean="0"/>
              <a:t>., 2010)</a:t>
            </a:r>
            <a:endParaRPr lang="fa-IR" sz="3800" dirty="0"/>
          </a:p>
        </p:txBody>
      </p:sp>
    </p:spTree>
    <p:extLst>
      <p:ext uri="{BB962C8B-B14F-4D97-AF65-F5344CB8AC3E}">
        <p14:creationId xmlns:p14="http://schemas.microsoft.com/office/powerpoint/2010/main" val="4680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092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2" y="296893"/>
            <a:ext cx="6869955" cy="611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2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1167</TotalTime>
  <Words>315</Words>
  <Application>Microsoft Office PowerPoint</Application>
  <PresentationFormat>On-screen Show (4:3)</PresentationFormat>
  <Paragraphs>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Arial Black</vt:lpstr>
      <vt:lpstr>Wingdings</vt:lpstr>
      <vt:lpstr>Perspective</vt:lpstr>
      <vt:lpstr>Human Pain and Suffering: Insights from Buddhism and Mind-Body Medicine Ahmad Sohrabi, PhD </vt:lpstr>
      <vt:lpstr>Some theory</vt:lpstr>
      <vt:lpstr>Early mind-body views:</vt:lpstr>
      <vt:lpstr>PowerPoint Presentation</vt:lpstr>
      <vt:lpstr>Cognitive science</vt:lpstr>
      <vt:lpstr>PowerPoint Presentation</vt:lpstr>
      <vt:lpstr>PowerPoint Presentation</vt:lpstr>
      <vt:lpstr>Applications</vt:lpstr>
      <vt:lpstr>PowerPoint Presentation</vt:lpstr>
      <vt:lpstr>Modern cure: Cognitive Therapy: CBT</vt:lpstr>
      <vt:lpstr>CBT for Chronic Diseases </vt:lpstr>
      <vt:lpstr>Integrating Buddhist/Mindfulness Based CBT (MBCT) </vt:lpstr>
      <vt:lpstr>PowerPoint Presentation</vt:lpstr>
      <vt:lpstr>Mindfulness-Based Stress Reduction (MBCT) </vt:lpstr>
      <vt:lpstr>MBCT for Chronic Deseases</vt:lpstr>
      <vt:lpstr>Helping Patients with  Diabetes </vt:lpstr>
      <vt:lpstr>Loving-kindness Meditation</vt:lpstr>
      <vt:lpstr>Meditation</vt:lpstr>
      <vt:lpstr>Insula is more activated by unfairness in meditator than non-meditators </vt:lpstr>
      <vt:lpstr>Mindful Education</vt:lpstr>
      <vt:lpstr>Mindfulness for Doctors</vt:lpstr>
      <vt:lpstr>Mindfulness in Army</vt:lpstr>
      <vt:lpstr>Stress and Interpersonal Relationship at Work</vt:lpstr>
      <vt:lpstr>Mindful Nation: Congressman  Tim Ryan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Mind and Brain Sciences Ahmad Sohrabi, PhD</dc:title>
  <dc:creator>tany</dc:creator>
  <cp:lastModifiedBy>Ahmad Sohrabi</cp:lastModifiedBy>
  <cp:revision>69</cp:revision>
  <dcterms:created xsi:type="dcterms:W3CDTF">2012-10-10T15:27:02Z</dcterms:created>
  <dcterms:modified xsi:type="dcterms:W3CDTF">2013-03-14T11:55:51Z</dcterms:modified>
</cp:coreProperties>
</file>